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4" r:id="rId1"/>
  </p:sldMasterIdLst>
  <p:notesMasterIdLst>
    <p:notesMasterId r:id="rId12"/>
  </p:notesMasterIdLst>
  <p:handoutMasterIdLst>
    <p:handoutMasterId r:id="rId13"/>
  </p:handoutMasterIdLst>
  <p:sldIdLst>
    <p:sldId id="330" r:id="rId2"/>
    <p:sldId id="382" r:id="rId3"/>
    <p:sldId id="427" r:id="rId4"/>
    <p:sldId id="428" r:id="rId5"/>
    <p:sldId id="429" r:id="rId6"/>
    <p:sldId id="430" r:id="rId7"/>
    <p:sldId id="422" r:id="rId8"/>
    <p:sldId id="340" r:id="rId9"/>
    <p:sldId id="434" r:id="rId10"/>
    <p:sldId id="433" r:id="rId11"/>
  </p:sldIdLst>
  <p:sldSz cx="9144000" cy="6858000" type="screen4x3"/>
  <p:notesSz cx="6858000" cy="9239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2F"/>
    <a:srgbClr val="FF4343"/>
    <a:srgbClr val="FF5353"/>
    <a:srgbClr val="FFDC6D"/>
    <a:srgbClr val="FFD243"/>
    <a:srgbClr val="008E40"/>
    <a:srgbClr val="7199C9"/>
    <a:srgbClr val="8A8A8A"/>
    <a:srgbClr val="FFCC2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796" y="-120"/>
      </p:cViewPr>
      <p:guideLst>
        <p:guide orient="horz" pos="291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77D6-6B36-498C-8ACC-B287EB96038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7570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EAB88-9D35-4801-B8C2-0D52C52E1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2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71B2E6C-9F07-453B-BCC8-8728F3B4E649}" type="datetimeFigureOut">
              <a:rPr lang="en-US"/>
              <a:pPr>
                <a:defRPr/>
              </a:pPr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3738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8644"/>
            <a:ext cx="5486400" cy="4157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5684"/>
            <a:ext cx="2971800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2D37769-5730-4CDC-A276-0DFF0B050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0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303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38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99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en-US" sz="1400" dirty="0" smtClean="0">
                <a:ln w="12700">
                  <a:noFill/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anose="020F0704030504030204" pitchFamily="34" charset="0"/>
              </a:rPr>
              <a:t>SELF-CONTROL -control your-SELF</a:t>
            </a:r>
          </a:p>
          <a:p>
            <a:pPr algn="ctr">
              <a:defRPr/>
            </a:pPr>
            <a:r>
              <a:rPr lang="en-US" sz="1200" dirty="0" smtClean="0">
                <a:ln w="12700">
                  <a:noFill/>
                  <a:prstDash val="solid"/>
                </a:ln>
                <a:solidFill>
                  <a:srgbClr val="5B89C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anose="020F0704030504030204" pitchFamily="34" charset="0"/>
              </a:rPr>
              <a:t>Breathe in…breathe out</a:t>
            </a:r>
          </a:p>
          <a:p>
            <a:pPr algn="ctr">
              <a:defRPr/>
            </a:pPr>
            <a:r>
              <a:rPr lang="en-US" sz="1200" dirty="0" smtClean="0">
                <a:ln w="12700">
                  <a:noFill/>
                  <a:prstDash val="solid"/>
                </a:ln>
                <a:solidFill>
                  <a:srgbClr val="5B89C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anose="020F0704030504030204" pitchFamily="34" charset="0"/>
              </a:rPr>
              <a:t>Breathe in…breathe out</a:t>
            </a:r>
          </a:p>
          <a:p>
            <a:pPr algn="ctr">
              <a:defRPr/>
            </a:pPr>
            <a:endParaRPr lang="en-US" sz="1200" dirty="0" smtClean="0">
              <a:ln w="12700">
                <a:noFill/>
                <a:prstDash val="solid"/>
              </a:ln>
              <a:solidFill>
                <a:srgbClr val="5B89C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algn="ctr"/>
            <a:r>
              <a:rPr lang="en-US" sz="1400" dirty="0" smtClean="0">
                <a:latin typeface="+mn-lt"/>
              </a:rPr>
              <a:t>Today we are beginning a new series called </a:t>
            </a:r>
          </a:p>
          <a:p>
            <a:pPr algn="ctr"/>
            <a:r>
              <a:rPr lang="en-US" sz="1400" b="1" dirty="0" smtClean="0">
                <a:latin typeface="+mn-lt"/>
              </a:rPr>
              <a:t>SELF-CONTROL </a:t>
            </a:r>
          </a:p>
          <a:p>
            <a:pPr algn="ctr"/>
            <a:r>
              <a:rPr lang="en-US" sz="1400" dirty="0"/>
              <a:t>O</a:t>
            </a:r>
            <a:r>
              <a:rPr lang="en-US" sz="1400" dirty="0" smtClean="0">
                <a:latin typeface="+mn-lt"/>
              </a:rPr>
              <a:t>ver the next four weeks we are going to learn some </a:t>
            </a:r>
          </a:p>
          <a:p>
            <a:pPr algn="ctr"/>
            <a:r>
              <a:rPr lang="en-US" sz="1400" dirty="0" smtClean="0">
                <a:latin typeface="+mn-lt"/>
              </a:rPr>
              <a:t>things that will </a:t>
            </a:r>
            <a:r>
              <a:rPr lang="en-US" sz="1400" b="1" dirty="0" smtClean="0">
                <a:latin typeface="+mn-lt"/>
              </a:rPr>
              <a:t>help us for the rest of our lives!</a:t>
            </a:r>
          </a:p>
          <a:p>
            <a:pPr algn="ctr">
              <a:defRPr/>
            </a:pPr>
            <a:endParaRPr lang="en-US" sz="1200" dirty="0" smtClean="0">
              <a:ln w="12700">
                <a:noFill/>
                <a:prstDash val="solid"/>
              </a:ln>
              <a:solidFill>
                <a:srgbClr val="5B89C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02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1400" dirty="0"/>
              <a:t>Today we’re learning that SELF-CONTROL </a:t>
            </a:r>
            <a:r>
              <a:rPr lang="en-US" sz="1400" dirty="0" smtClean="0"/>
              <a:t>=</a:t>
            </a:r>
          </a:p>
          <a:p>
            <a:pPr algn="ctr">
              <a:lnSpc>
                <a:spcPct val="80000"/>
              </a:lnSpc>
            </a:pPr>
            <a:r>
              <a:rPr lang="en-US" sz="1400" dirty="0" smtClean="0"/>
              <a:t>CONTROL your THOUGHTS</a:t>
            </a:r>
            <a:endParaRPr lang="en-US" sz="1400" dirty="0"/>
          </a:p>
          <a:p>
            <a:pPr algn="ctr">
              <a:lnSpc>
                <a:spcPct val="80000"/>
              </a:lnSpc>
            </a:pPr>
            <a:endParaRPr lang="en-US" sz="1400" dirty="0"/>
          </a:p>
          <a:p>
            <a:pPr algn="ctr"/>
            <a:r>
              <a:rPr lang="en-US" sz="1400" dirty="0"/>
              <a:t>Do you remember the series called “BUILD?” </a:t>
            </a:r>
            <a:endParaRPr lang="en-US" sz="1400" dirty="0" smtClean="0"/>
          </a:p>
          <a:p>
            <a:pPr algn="ctr"/>
            <a:r>
              <a:rPr lang="en-US" sz="1400" dirty="0" smtClean="0"/>
              <a:t>We </a:t>
            </a:r>
            <a:r>
              <a:rPr lang="en-US" sz="1400" dirty="0"/>
              <a:t>learned that our life is like a HOUSE and its SO IMPORTANT </a:t>
            </a:r>
            <a:endParaRPr lang="en-US" sz="1400" dirty="0" smtClean="0"/>
          </a:p>
          <a:p>
            <a:pPr algn="ctr"/>
            <a:r>
              <a:rPr lang="en-US" sz="1400" dirty="0" smtClean="0"/>
              <a:t>what </a:t>
            </a:r>
            <a:r>
              <a:rPr lang="en-US" sz="1400" dirty="0"/>
              <a:t>we let in through our </a:t>
            </a:r>
            <a:r>
              <a:rPr lang="en-US" sz="1400" dirty="0" smtClean="0"/>
              <a:t>“</a:t>
            </a:r>
            <a:r>
              <a:rPr lang="en-US" sz="1400" dirty="0"/>
              <a:t>doors” and “windows</a:t>
            </a:r>
            <a:r>
              <a:rPr lang="en-US" sz="1400" dirty="0" smtClean="0"/>
              <a:t>.”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And we learned Philippians 4:8. It’s a great verse for today’s lesson: “Control Your Thoughts!” Let’s review it…</a:t>
            </a:r>
          </a:p>
          <a:p>
            <a:pPr algn="ctr">
              <a:lnSpc>
                <a:spcPct val="80000"/>
              </a:lnSpc>
            </a:pPr>
            <a:endParaRPr lang="en-US" sz="1400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0" dirty="0" smtClean="0">
              <a:solidFill>
                <a:schemeClr val="tx1">
                  <a:lumMod val="50000"/>
                  <a:lumOff val="50000"/>
                </a:schemeClr>
              </a:solidFill>
              <a:latin typeface="Arial Rounded MT Bold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71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400" dirty="0"/>
              <a:t>Philippians 4 verse 8: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400" dirty="0"/>
              <a:t>Whatever is TRUE and HONORABLE</a:t>
            </a:r>
            <a:endParaRPr lang="en-US" sz="1400" dirty="0"/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400" dirty="0"/>
              <a:t>Whatever is PURE and RIGHT</a:t>
            </a:r>
            <a:endParaRPr lang="en-US" sz="1400" dirty="0"/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400" dirty="0"/>
              <a:t>Whatever is GOOD and WORTHWHILE -</a:t>
            </a:r>
            <a:endParaRPr lang="en-US" sz="1400" dirty="0"/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400" dirty="0"/>
              <a:t>Keep those thoughts on your mind! Huh!</a:t>
            </a:r>
            <a:endParaRPr lang="en-US" sz="1400" dirty="0"/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400" dirty="0"/>
              <a:t>Keep those thoughts on your mind! Huh!</a:t>
            </a:r>
            <a:endParaRPr lang="en-US" sz="1400" dirty="0"/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sz="1400" dirty="0"/>
              <a:t>Keep those thoughts on your mind!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968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en-US" sz="1400" dirty="0"/>
              <a:t>My thoughts are 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1400" dirty="0"/>
              <a:t>OBEDIENT to Christ! X2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1400" dirty="0"/>
              <a:t>Bring every thought into captivity 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1400" dirty="0"/>
              <a:t>Second Corinthians 10:5 make it be OBEDIENT to Christ!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1400" dirty="0"/>
              <a:t>My thoughts are - OBEDIENT to Christ! </a:t>
            </a:r>
          </a:p>
          <a:p>
            <a:pPr algn="ctr">
              <a:spcBef>
                <a:spcPts val="0"/>
              </a:spcBef>
              <a:buNone/>
            </a:pPr>
            <a:endParaRPr lang="en-US" sz="1400" dirty="0" smtClean="0"/>
          </a:p>
          <a:p>
            <a:pPr algn="ctr">
              <a:spcBef>
                <a:spcPts val="0"/>
              </a:spcBef>
              <a:buNone/>
            </a:pPr>
            <a:endParaRPr lang="en-US" sz="1400" dirty="0"/>
          </a:p>
          <a:p>
            <a:pPr algn="ctr"/>
            <a:r>
              <a:rPr lang="en-US" sz="1400" b="1" dirty="0"/>
              <a:t>We can COMMAND our THOUGHTS! </a:t>
            </a:r>
          </a:p>
          <a:p>
            <a:pPr algn="ctr"/>
            <a:r>
              <a:rPr lang="en-US" sz="1400" b="1" dirty="0"/>
              <a:t>We can CONTROL what we THINK ABOUT! </a:t>
            </a:r>
            <a:endParaRPr lang="en-US" sz="1400" b="1" dirty="0" smtClean="0"/>
          </a:p>
          <a:p>
            <a:pPr algn="ctr"/>
            <a:r>
              <a:rPr lang="en-US" sz="1400" b="1" dirty="0" smtClean="0">
                <a:solidFill>
                  <a:srgbClr val="C00000"/>
                </a:solidFill>
              </a:rPr>
              <a:t>(That is SHERLOCK THOUGHT COLLECTOR’S CUE)</a:t>
            </a:r>
            <a:endParaRPr lang="en-US" sz="1400" b="1" dirty="0">
              <a:solidFill>
                <a:srgbClr val="C00000"/>
              </a:solidFill>
            </a:endParaRPr>
          </a:p>
          <a:p>
            <a:pPr algn="ctr">
              <a:spcBef>
                <a:spcPts val="0"/>
              </a:spcBef>
              <a:buNone/>
            </a:pPr>
            <a:endParaRPr lang="en-US" sz="1400" dirty="0"/>
          </a:p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90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41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altLang="en-US" sz="1400" dirty="0"/>
              <a:t>Today you can say “yes” to God.  </a:t>
            </a:r>
            <a:r>
              <a:rPr lang="en-US" altLang="en-US" sz="1400" dirty="0"/>
              <a:t>“Yes,” I believe in Jesus;  </a:t>
            </a:r>
            <a:endParaRPr lang="en-US" altLang="en-US" sz="1400" dirty="0" smtClean="0"/>
          </a:p>
          <a:p>
            <a:pPr algn="ctr"/>
            <a:r>
              <a:rPr lang="en-US" altLang="en-US" sz="1400" dirty="0" smtClean="0"/>
              <a:t>“</a:t>
            </a:r>
            <a:r>
              <a:rPr lang="en-US" altLang="en-US" sz="1400" dirty="0"/>
              <a:t>Yes, I want to give my life to Him. </a:t>
            </a:r>
            <a:r>
              <a:rPr lang="en-US" altLang="en-US" sz="1400" dirty="0"/>
              <a:t>“ </a:t>
            </a:r>
          </a:p>
          <a:p>
            <a:pPr algn="ctr"/>
            <a:r>
              <a:rPr lang="en-US" altLang="en-US" sz="1400" dirty="0"/>
              <a:t>When you do that, the Bible says that you are </a:t>
            </a:r>
          </a:p>
          <a:p>
            <a:pPr algn="ctr"/>
            <a:r>
              <a:rPr lang="en-US" altLang="en-US" sz="1400" dirty="0"/>
              <a:t>“born again” into God’s family.  </a:t>
            </a:r>
          </a:p>
          <a:p>
            <a:pPr algn="ctr"/>
            <a:r>
              <a:rPr lang="en-US" altLang="en-US" sz="1400" dirty="0"/>
              <a:t>You become a Christian; </a:t>
            </a:r>
          </a:p>
          <a:p>
            <a:pPr algn="ctr"/>
            <a:r>
              <a:rPr lang="en-US" altLang="en-US" sz="1400" dirty="0"/>
              <a:t>you become part of God’s Church, His “Building!” </a:t>
            </a:r>
            <a:endParaRPr lang="en-US" altLang="en-US" sz="1400" dirty="0" smtClean="0"/>
          </a:p>
          <a:p>
            <a:pPr algn="ctr"/>
            <a:endParaRPr lang="en-US" altLang="en-US" sz="1400" dirty="0"/>
          </a:p>
          <a:p>
            <a:pPr algn="ctr"/>
            <a:r>
              <a:rPr lang="en-US" sz="1400" dirty="0"/>
              <a:t>Let’s pray.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524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This is what you will get to take home today…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D37769-5730-4CDC-A276-0DFF0B050E8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68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29103-661B-4A13-8D15-5F3197DE0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7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0904A-C974-48EF-91F8-F5EB679E9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46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05C82-CA0A-46AD-A40D-50FEC0781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1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31820-219B-40C8-8DD1-F5B1CB646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2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C92AA-FD0F-4B13-A75C-7E6FE8BD3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4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7EE06-9CA1-4439-945F-5946DE427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38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3E0FD-523F-4D29-9639-8E868A337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A895D-59BD-4C74-8055-0D0BE18E19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75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5837A-1452-4FF7-B554-37A5847C6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1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F8CFE-ED5E-45C3-BE23-342C633CD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6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DABA3-909A-4FD2-A02D-6873A9302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71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E8FD4C-F477-490B-B7AE-DA6DAB4E98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771663" y="6063767"/>
            <a:ext cx="4343400" cy="6417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+mn-lt"/>
              </a:rPr>
              <a:t>“iBelieve” Children’s Church Adventure</a:t>
            </a:r>
            <a:endParaRPr lang="en-US" sz="1400" b="1" dirty="0">
              <a:solidFill>
                <a:schemeClr val="bg1"/>
              </a:solidFill>
              <a:latin typeface="+mn-lt"/>
            </a:endParaRPr>
          </a:p>
          <a:p>
            <a:pPr algn="ctr">
              <a:lnSpc>
                <a:spcPct val="85000"/>
              </a:lnSpc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</a:rPr>
              <a:t>© Dian Layton </a:t>
            </a:r>
            <a:r>
              <a:rPr lang="en-US" sz="1400" b="1" dirty="0" smtClean="0">
                <a:solidFill>
                  <a:schemeClr val="bg1"/>
                </a:solidFill>
                <a:latin typeface="+mn-lt"/>
              </a:rPr>
              <a:t>  iheartadventuresinc@gmail.com</a:t>
            </a:r>
          </a:p>
          <a:p>
            <a:pPr algn="ctr">
              <a:lnSpc>
                <a:spcPct val="85000"/>
              </a:lnSpc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+mn-lt"/>
              </a:rPr>
              <a:t>Artwork </a:t>
            </a:r>
            <a:r>
              <a:rPr lang="en-US" sz="1400" b="1" dirty="0">
                <a:solidFill>
                  <a:schemeClr val="bg1"/>
                </a:solidFill>
                <a:latin typeface="+mn-lt"/>
              </a:rPr>
              <a:t>by Al Berg</a:t>
            </a:r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6200" y="203886"/>
            <a:ext cx="3733800" cy="5715000"/>
            <a:chOff x="76200" y="154458"/>
            <a:chExt cx="3908854" cy="5865342"/>
          </a:xfrm>
        </p:grpSpPr>
        <p:grpSp>
          <p:nvGrpSpPr>
            <p:cNvPr id="46" name="Group 45"/>
            <p:cNvGrpSpPr/>
            <p:nvPr/>
          </p:nvGrpSpPr>
          <p:grpSpPr>
            <a:xfrm>
              <a:off x="76200" y="154458"/>
              <a:ext cx="3908854" cy="5865342"/>
              <a:chOff x="76200" y="445121"/>
              <a:chExt cx="4958017" cy="5511095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1316378" y="4187244"/>
                <a:ext cx="3008453" cy="838200"/>
                <a:chOff x="1369910" y="4187244"/>
                <a:chExt cx="3008453" cy="838200"/>
              </a:xfrm>
            </p:grpSpPr>
            <p:sp>
              <p:nvSpPr>
                <p:cNvPr id="61" name="Rounded Rectangle 60"/>
                <p:cNvSpPr/>
                <p:nvPr/>
              </p:nvSpPr>
              <p:spPr>
                <a:xfrm>
                  <a:off x="1369910" y="4187244"/>
                  <a:ext cx="1752599" cy="838200"/>
                </a:xfrm>
                <a:prstGeom prst="roundRect">
                  <a:avLst/>
                </a:prstGeom>
                <a:solidFill>
                  <a:srgbClr val="FFD243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ounded Rectangle 62"/>
                <p:cNvSpPr/>
                <p:nvPr/>
              </p:nvSpPr>
              <p:spPr>
                <a:xfrm>
                  <a:off x="3281082" y="4187244"/>
                  <a:ext cx="1097281" cy="838200"/>
                </a:xfrm>
                <a:prstGeom prst="roundRect">
                  <a:avLst/>
                </a:prstGeom>
                <a:solidFill>
                  <a:srgbClr val="5B89C1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0" name="Rounded Rectangle 59"/>
              <p:cNvSpPr/>
              <p:nvPr/>
            </p:nvSpPr>
            <p:spPr>
              <a:xfrm>
                <a:off x="76200" y="3223370"/>
                <a:ext cx="1752600" cy="838200"/>
              </a:xfrm>
              <a:prstGeom prst="roundRect">
                <a:avLst/>
              </a:prstGeom>
              <a:solidFill>
                <a:srgbClr val="5B89C1"/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76200" y="5118016"/>
                <a:ext cx="4958017" cy="838200"/>
                <a:chOff x="152400" y="5118016"/>
                <a:chExt cx="4958017" cy="838200"/>
              </a:xfrm>
            </p:grpSpPr>
            <p:sp>
              <p:nvSpPr>
                <p:cNvPr id="56" name="Rounded Rectangle 55"/>
                <p:cNvSpPr/>
                <p:nvPr/>
              </p:nvSpPr>
              <p:spPr>
                <a:xfrm>
                  <a:off x="2097138" y="5118016"/>
                  <a:ext cx="1752600" cy="838200"/>
                </a:xfrm>
                <a:prstGeom prst="roundRect">
                  <a:avLst/>
                </a:prstGeom>
                <a:solidFill>
                  <a:srgbClr val="8A8A8A">
                    <a:alpha val="80000"/>
                  </a:srgbClr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152400" y="5118016"/>
                  <a:ext cx="1752600" cy="838200"/>
                </a:xfrm>
                <a:prstGeom prst="roundRect">
                  <a:avLst/>
                </a:prstGeom>
                <a:solidFill>
                  <a:srgbClr val="FF3B3B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ounded Rectangle 57"/>
                <p:cNvSpPr/>
                <p:nvPr/>
              </p:nvSpPr>
              <p:spPr>
                <a:xfrm>
                  <a:off x="4013136" y="5118016"/>
                  <a:ext cx="1097281" cy="838200"/>
                </a:xfrm>
                <a:prstGeom prst="roundRect">
                  <a:avLst/>
                </a:prstGeom>
                <a:solidFill>
                  <a:srgbClr val="FF3B3B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76200" y="445121"/>
                <a:ext cx="3015441" cy="2670404"/>
                <a:chOff x="76200" y="445121"/>
                <a:chExt cx="3015441" cy="2670404"/>
              </a:xfrm>
            </p:grpSpPr>
            <p:sp>
              <p:nvSpPr>
                <p:cNvPr id="51" name="Rounded Rectangle 50"/>
                <p:cNvSpPr/>
                <p:nvPr/>
              </p:nvSpPr>
              <p:spPr>
                <a:xfrm>
                  <a:off x="76200" y="1375833"/>
                  <a:ext cx="1097279" cy="838200"/>
                </a:xfrm>
                <a:prstGeom prst="roundRect">
                  <a:avLst/>
                </a:prstGeom>
                <a:solidFill>
                  <a:srgbClr val="FF3B3B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Rounded Rectangle 52"/>
                <p:cNvSpPr/>
                <p:nvPr/>
              </p:nvSpPr>
              <p:spPr>
                <a:xfrm>
                  <a:off x="1339042" y="2277325"/>
                  <a:ext cx="1752599" cy="838200"/>
                </a:xfrm>
                <a:prstGeom prst="roundRect">
                  <a:avLst/>
                </a:prstGeom>
                <a:solidFill>
                  <a:srgbClr val="8A8A8A">
                    <a:alpha val="80000"/>
                  </a:srgbClr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ounded Rectangle 53"/>
                <p:cNvSpPr/>
                <p:nvPr/>
              </p:nvSpPr>
              <p:spPr>
                <a:xfrm>
                  <a:off x="76200" y="445121"/>
                  <a:ext cx="1733115" cy="838200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ounded Rectangle 54"/>
                <p:cNvSpPr/>
                <p:nvPr/>
              </p:nvSpPr>
              <p:spPr>
                <a:xfrm>
                  <a:off x="1339043" y="1375833"/>
                  <a:ext cx="1097279" cy="838200"/>
                </a:xfrm>
                <a:prstGeom prst="roundRect">
                  <a:avLst/>
                </a:prstGeom>
                <a:solidFill>
                  <a:srgbClr val="FFD243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" name="Group 2"/>
            <p:cNvGrpSpPr/>
            <p:nvPr/>
          </p:nvGrpSpPr>
          <p:grpSpPr>
            <a:xfrm>
              <a:off x="76200" y="2144189"/>
              <a:ext cx="2842895" cy="2858070"/>
              <a:chOff x="76200" y="2144189"/>
              <a:chExt cx="2842895" cy="2858070"/>
            </a:xfrm>
          </p:grpSpPr>
          <p:sp>
            <p:nvSpPr>
              <p:cNvPr id="64" name="Rounded Rectangle 63"/>
              <p:cNvSpPr/>
              <p:nvPr/>
            </p:nvSpPr>
            <p:spPr>
              <a:xfrm>
                <a:off x="76200" y="2144189"/>
                <a:ext cx="865085" cy="838200"/>
              </a:xfrm>
              <a:prstGeom prst="roundRect">
                <a:avLst/>
              </a:prstGeom>
              <a:solidFill>
                <a:srgbClr val="247E42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1572343" y="3111289"/>
                <a:ext cx="1346752" cy="896112"/>
              </a:xfrm>
              <a:prstGeom prst="roundRect">
                <a:avLst/>
              </a:prstGeom>
              <a:solidFill>
                <a:srgbClr val="247E42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>
                <a:off x="76200" y="4164059"/>
                <a:ext cx="865085" cy="838200"/>
              </a:xfrm>
              <a:prstGeom prst="roundRect">
                <a:avLst/>
              </a:prstGeom>
              <a:solidFill>
                <a:srgbClr val="247E42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3715475" y="4733432"/>
            <a:ext cx="5527875" cy="1323439"/>
            <a:chOff x="3810000" y="4719273"/>
            <a:chExt cx="5527875" cy="1323439"/>
          </a:xfrm>
        </p:grpSpPr>
        <p:sp>
          <p:nvSpPr>
            <p:cNvPr id="29" name="Rectangle 28"/>
            <p:cNvSpPr/>
            <p:nvPr/>
          </p:nvSpPr>
          <p:spPr>
            <a:xfrm>
              <a:off x="3810000" y="4719273"/>
              <a:ext cx="5527875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7800" b="1" dirty="0" smtClean="0">
                  <a:solidFill>
                    <a:schemeClr val="bg1">
                      <a:lumMod val="50000"/>
                    </a:schemeClr>
                  </a:solidFill>
                  <a:latin typeface="Gill Sans MT" panose="020B0502020104020203" pitchFamily="34" charset="0"/>
                </a:rPr>
                <a:t>iBELIEVE</a:t>
              </a:r>
              <a:endParaRPr lang="en-US" sz="7800" b="1" dirty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247277" y="5711785"/>
              <a:ext cx="46996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cap="all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l Sans MT" panose="020B0502020104020203" pitchFamily="34" charset="0"/>
                </a:rPr>
                <a:t>building </a:t>
              </a:r>
              <a:r>
                <a:rPr lang="en-US" sz="1400" b="1" cap="all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l Sans MT" panose="020B0502020104020203" pitchFamily="34" charset="0"/>
                </a:rPr>
                <a:t>truth into the lives of children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307712" y="6038994"/>
            <a:ext cx="4343400" cy="6417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85000"/>
              </a:lnSpc>
              <a:defRPr/>
            </a:pP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“iBELIEVE” Children’s Church Adventure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algn="ctr">
              <a:lnSpc>
                <a:spcPct val="85000"/>
              </a:lnSpc>
              <a:defRPr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© Dian Layton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 dianlayton.com</a:t>
            </a:r>
          </a:p>
          <a:p>
            <a:pPr algn="ctr">
              <a:lnSpc>
                <a:spcPct val="85000"/>
              </a:lnSpc>
              <a:defRPr/>
            </a:pP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Artwork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by Al Berg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0" y="6041135"/>
            <a:ext cx="9144000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78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982400" y="2416219"/>
            <a:ext cx="7374424" cy="2841581"/>
            <a:chOff x="915110" y="2057400"/>
            <a:chExt cx="7374424" cy="2841581"/>
          </a:xfrm>
        </p:grpSpPr>
        <p:grpSp>
          <p:nvGrpSpPr>
            <p:cNvPr id="11" name="Group 10"/>
            <p:cNvGrpSpPr/>
            <p:nvPr/>
          </p:nvGrpSpPr>
          <p:grpSpPr>
            <a:xfrm>
              <a:off x="915110" y="2057400"/>
              <a:ext cx="7206058" cy="2841581"/>
              <a:chOff x="2400777" y="240176"/>
              <a:chExt cx="5533844" cy="681865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4294212" y="240176"/>
                <a:ext cx="1752600" cy="681865"/>
              </a:xfrm>
              <a:prstGeom prst="roundRect">
                <a:avLst/>
              </a:prstGeom>
              <a:solidFill>
                <a:srgbClr val="FF2F2F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6182021" y="240176"/>
                <a:ext cx="1752600" cy="681865"/>
              </a:xfrm>
              <a:prstGeom prst="roundRect">
                <a:avLst/>
              </a:prstGeom>
              <a:solidFill>
                <a:schemeClr val="accent5">
                  <a:lumMod val="75000"/>
                  <a:alpha val="87451"/>
                </a:scheme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2400777" y="240176"/>
                <a:ext cx="1752600" cy="681865"/>
              </a:xfrm>
              <a:prstGeom prst="roundRect">
                <a:avLst/>
              </a:prstGeom>
              <a:solidFill>
                <a:srgbClr val="008E40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 rot="19651060">
              <a:off x="1065015" y="2944185"/>
              <a:ext cx="205434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0" cap="none" spc="0" dirty="0" smtClean="0">
                  <a:ln w="1841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</a:rPr>
                <a:t>WORD</a:t>
              </a:r>
              <a:endParaRPr lang="en-US" sz="5400" b="0" cap="none" spc="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19651060">
              <a:off x="3419299" y="2851585"/>
              <a:ext cx="232204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0" cap="none" spc="0" dirty="0" smtClean="0">
                  <a:ln w="1841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</a:rPr>
                <a:t>PRAYER</a:t>
              </a:r>
              <a:endParaRPr lang="en-US" sz="5400" b="0" cap="none" spc="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 rot="19651060">
              <a:off x="5653876" y="2890495"/>
              <a:ext cx="2635658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800" b="0" cap="none" spc="0" dirty="0" smtClean="0">
                  <a:ln w="18415" cmpd="sng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</a:rPr>
                <a:t>CONNECT</a:t>
              </a:r>
              <a:endParaRPr lang="en-US" sz="4800" b="0" cap="none" spc="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973912" y="1127569"/>
            <a:ext cx="7391400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500" b="1" dirty="0" smtClean="0">
                <a:ln w="12700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SMALL GROUP TIME</a:t>
            </a:r>
            <a:endParaRPr lang="en-US" sz="6500" b="1" cap="none" spc="0" dirty="0">
              <a:ln w="12700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100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4188656" y="2064722"/>
            <a:ext cx="4190999" cy="420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  <a:defRPr/>
            </a:pPr>
            <a:r>
              <a:rPr lang="en-US" sz="2800" b="1" dirty="0">
                <a:ln w="12700">
                  <a:noFill/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" panose="020B0502020104020203" pitchFamily="34" charset="0"/>
              </a:rPr>
              <a:t>UNIT #2   MODULE </a:t>
            </a:r>
            <a:r>
              <a:rPr lang="en-US" sz="2800" b="1" dirty="0" smtClean="0">
                <a:ln w="12700">
                  <a:noFill/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" panose="020B0502020104020203" pitchFamily="34" charset="0"/>
              </a:rPr>
              <a:t>#2</a:t>
            </a:r>
            <a:endParaRPr lang="en-US" sz="8000" b="1" dirty="0" smtClean="0">
              <a:ln w="12700">
                <a:noFill/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6201" y="381000"/>
            <a:ext cx="2976782" cy="5537886"/>
            <a:chOff x="76200" y="154458"/>
            <a:chExt cx="3908854" cy="5865342"/>
          </a:xfrm>
        </p:grpSpPr>
        <p:grpSp>
          <p:nvGrpSpPr>
            <p:cNvPr id="28" name="Group 27"/>
            <p:cNvGrpSpPr/>
            <p:nvPr/>
          </p:nvGrpSpPr>
          <p:grpSpPr>
            <a:xfrm>
              <a:off x="76200" y="154458"/>
              <a:ext cx="3908854" cy="5865342"/>
              <a:chOff x="76200" y="445121"/>
              <a:chExt cx="4958017" cy="5511095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1316378" y="4187244"/>
                <a:ext cx="3008453" cy="838200"/>
                <a:chOff x="1369910" y="4187244"/>
                <a:chExt cx="3008453" cy="838200"/>
              </a:xfrm>
            </p:grpSpPr>
            <p:sp>
              <p:nvSpPr>
                <p:cNvPr id="45" name="Rounded Rectangle 44"/>
                <p:cNvSpPr/>
                <p:nvPr/>
              </p:nvSpPr>
              <p:spPr>
                <a:xfrm>
                  <a:off x="1369910" y="4187244"/>
                  <a:ext cx="1752599" cy="838200"/>
                </a:xfrm>
                <a:prstGeom prst="roundRect">
                  <a:avLst/>
                </a:prstGeom>
                <a:solidFill>
                  <a:srgbClr val="FFD243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/>
                <p:cNvSpPr/>
                <p:nvPr/>
              </p:nvSpPr>
              <p:spPr>
                <a:xfrm>
                  <a:off x="3281082" y="4187244"/>
                  <a:ext cx="1097281" cy="838200"/>
                </a:xfrm>
                <a:prstGeom prst="roundRect">
                  <a:avLst/>
                </a:prstGeom>
                <a:solidFill>
                  <a:srgbClr val="5B89C1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4" name="Rounded Rectangle 33"/>
              <p:cNvSpPr/>
              <p:nvPr/>
            </p:nvSpPr>
            <p:spPr>
              <a:xfrm>
                <a:off x="76200" y="3223370"/>
                <a:ext cx="1752600" cy="838200"/>
              </a:xfrm>
              <a:prstGeom prst="roundRect">
                <a:avLst/>
              </a:prstGeom>
              <a:solidFill>
                <a:srgbClr val="5B89C1"/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76200" y="5118016"/>
                <a:ext cx="4958017" cy="838200"/>
                <a:chOff x="152400" y="5118016"/>
                <a:chExt cx="4958017" cy="838200"/>
              </a:xfrm>
            </p:grpSpPr>
            <p:sp>
              <p:nvSpPr>
                <p:cNvPr id="42" name="Rounded Rectangle 41"/>
                <p:cNvSpPr/>
                <p:nvPr/>
              </p:nvSpPr>
              <p:spPr>
                <a:xfrm>
                  <a:off x="2097138" y="5118016"/>
                  <a:ext cx="1752600" cy="838200"/>
                </a:xfrm>
                <a:prstGeom prst="roundRect">
                  <a:avLst/>
                </a:prstGeom>
                <a:solidFill>
                  <a:srgbClr val="8A8A8A">
                    <a:alpha val="80000"/>
                  </a:srgbClr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ounded Rectangle 42"/>
                <p:cNvSpPr/>
                <p:nvPr/>
              </p:nvSpPr>
              <p:spPr>
                <a:xfrm>
                  <a:off x="152400" y="5118016"/>
                  <a:ext cx="1752600" cy="838200"/>
                </a:xfrm>
                <a:prstGeom prst="roundRect">
                  <a:avLst/>
                </a:prstGeom>
                <a:solidFill>
                  <a:srgbClr val="FF3B3B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ounded Rectangle 43"/>
                <p:cNvSpPr/>
                <p:nvPr/>
              </p:nvSpPr>
              <p:spPr>
                <a:xfrm>
                  <a:off x="4013136" y="5118016"/>
                  <a:ext cx="1097281" cy="838200"/>
                </a:xfrm>
                <a:prstGeom prst="roundRect">
                  <a:avLst/>
                </a:prstGeom>
                <a:solidFill>
                  <a:srgbClr val="FF3B3B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76200" y="445121"/>
                <a:ext cx="3015441" cy="2670404"/>
                <a:chOff x="76200" y="445121"/>
                <a:chExt cx="3015441" cy="2670404"/>
              </a:xfrm>
            </p:grpSpPr>
            <p:sp>
              <p:nvSpPr>
                <p:cNvPr id="38" name="Rounded Rectangle 37"/>
                <p:cNvSpPr/>
                <p:nvPr/>
              </p:nvSpPr>
              <p:spPr>
                <a:xfrm>
                  <a:off x="76200" y="1375833"/>
                  <a:ext cx="1097279" cy="838200"/>
                </a:xfrm>
                <a:prstGeom prst="roundRect">
                  <a:avLst/>
                </a:prstGeom>
                <a:solidFill>
                  <a:srgbClr val="FF3B3B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ounded Rectangle 38"/>
                <p:cNvSpPr/>
                <p:nvPr/>
              </p:nvSpPr>
              <p:spPr>
                <a:xfrm>
                  <a:off x="1339042" y="2277325"/>
                  <a:ext cx="1752599" cy="838200"/>
                </a:xfrm>
                <a:prstGeom prst="roundRect">
                  <a:avLst/>
                </a:prstGeom>
                <a:solidFill>
                  <a:srgbClr val="8A8A8A">
                    <a:alpha val="80000"/>
                  </a:srgbClr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ounded Rectangle 39"/>
                <p:cNvSpPr/>
                <p:nvPr/>
              </p:nvSpPr>
              <p:spPr>
                <a:xfrm>
                  <a:off x="76200" y="445121"/>
                  <a:ext cx="1733115" cy="838200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ounded Rectangle 40"/>
                <p:cNvSpPr/>
                <p:nvPr/>
              </p:nvSpPr>
              <p:spPr>
                <a:xfrm>
                  <a:off x="1339043" y="1375833"/>
                  <a:ext cx="1097279" cy="838200"/>
                </a:xfrm>
                <a:prstGeom prst="roundRect">
                  <a:avLst/>
                </a:prstGeom>
                <a:solidFill>
                  <a:srgbClr val="FFD243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9" name="Group 28"/>
            <p:cNvGrpSpPr/>
            <p:nvPr/>
          </p:nvGrpSpPr>
          <p:grpSpPr>
            <a:xfrm>
              <a:off x="76200" y="2144189"/>
              <a:ext cx="2842895" cy="2858070"/>
              <a:chOff x="76200" y="2144189"/>
              <a:chExt cx="2842895" cy="285807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76200" y="2144189"/>
                <a:ext cx="865085" cy="838200"/>
              </a:xfrm>
              <a:prstGeom prst="roundRect">
                <a:avLst/>
              </a:prstGeom>
              <a:solidFill>
                <a:srgbClr val="247E42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1572343" y="3111289"/>
                <a:ext cx="1346752" cy="896112"/>
              </a:xfrm>
              <a:prstGeom prst="roundRect">
                <a:avLst/>
              </a:prstGeom>
              <a:solidFill>
                <a:srgbClr val="247E42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76200" y="4164059"/>
                <a:ext cx="865085" cy="838200"/>
              </a:xfrm>
              <a:prstGeom prst="roundRect">
                <a:avLst/>
              </a:prstGeom>
              <a:solidFill>
                <a:srgbClr val="247E42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711" y="2762250"/>
            <a:ext cx="4652889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/>
        </p:nvCxnSpPr>
        <p:spPr>
          <a:xfrm>
            <a:off x="0" y="6041135"/>
            <a:ext cx="9144000" cy="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81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85800" y="2819400"/>
            <a:ext cx="7772400" cy="4487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5400" dirty="0" smtClean="0">
                <a:ln w="12700">
                  <a:noFill/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anose="020F0704030504030204" pitchFamily="34" charset="0"/>
              </a:rPr>
              <a:t>SELF-CONTROL -control your-SELF</a:t>
            </a:r>
          </a:p>
          <a:p>
            <a:pPr algn="ctr">
              <a:defRPr/>
            </a:pPr>
            <a:r>
              <a:rPr lang="en-US" sz="4800" dirty="0" smtClean="0">
                <a:ln w="12700">
                  <a:noFill/>
                  <a:prstDash val="solid"/>
                </a:ln>
                <a:solidFill>
                  <a:srgbClr val="5B89C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anose="020F0704030504030204" pitchFamily="34" charset="0"/>
              </a:rPr>
              <a:t>Breathe in…breathe out</a:t>
            </a:r>
          </a:p>
          <a:p>
            <a:pPr algn="ctr">
              <a:defRPr/>
            </a:pPr>
            <a:r>
              <a:rPr lang="en-US" sz="4800" dirty="0">
                <a:ln w="12700">
                  <a:noFill/>
                  <a:prstDash val="solid"/>
                </a:ln>
                <a:solidFill>
                  <a:srgbClr val="5B89C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Rounded MT Bold" panose="020F0704030504030204" pitchFamily="34" charset="0"/>
              </a:rPr>
              <a:t>Breathe in…breathe out</a:t>
            </a:r>
          </a:p>
          <a:p>
            <a:pPr algn="ctr">
              <a:lnSpc>
                <a:spcPct val="85000"/>
              </a:lnSpc>
              <a:defRPr/>
            </a:pPr>
            <a:endParaRPr lang="en-US" sz="4800" dirty="0" smtClean="0">
              <a:ln w="12700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algn="ctr">
              <a:lnSpc>
                <a:spcPct val="85000"/>
              </a:lnSpc>
              <a:defRPr/>
            </a:pPr>
            <a:endParaRPr lang="en-US" sz="4800" dirty="0">
              <a:ln w="12700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360" y="609600"/>
            <a:ext cx="3015281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10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" dur="5000" tmFilter="0, 0; .2, .5; .8, .5; 1, 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0" autoRev="1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952500" y="2249488"/>
            <a:ext cx="114300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charset="0"/>
            </a:endParaRPr>
          </a:p>
        </p:txBody>
      </p:sp>
      <p:sp>
        <p:nvSpPr>
          <p:cNvPr id="22" name="WordArt 7"/>
          <p:cNvSpPr>
            <a:spLocks noChangeArrowheads="1" noChangeShapeType="1" noTextEdit="1"/>
          </p:cNvSpPr>
          <p:nvPr/>
        </p:nvSpPr>
        <p:spPr bwMode="auto">
          <a:xfrm>
            <a:off x="2129791" y="4037635"/>
            <a:ext cx="4991101" cy="2286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5400" kern="10" dirty="0" smtClean="0">
                <a:solidFill>
                  <a:srgbClr val="5B89C1"/>
                </a:solidFill>
                <a:latin typeface="Arial Rounded MT Bold"/>
              </a:rPr>
              <a:t>CONTROL </a:t>
            </a:r>
          </a:p>
          <a:p>
            <a:pPr algn="ctr">
              <a:lnSpc>
                <a:spcPct val="80000"/>
              </a:lnSpc>
            </a:pPr>
            <a:r>
              <a:rPr lang="en-US" sz="5400" kern="10" dirty="0">
                <a:solidFill>
                  <a:srgbClr val="5B89C1"/>
                </a:solidFill>
                <a:latin typeface="Arial Rounded MT Bold"/>
              </a:rPr>
              <a:t>y</a:t>
            </a:r>
            <a:r>
              <a:rPr lang="en-US" sz="5400" kern="10" dirty="0" smtClean="0">
                <a:solidFill>
                  <a:srgbClr val="5B89C1"/>
                </a:solidFill>
                <a:latin typeface="Arial Rounded MT Bold"/>
              </a:rPr>
              <a:t>our</a:t>
            </a:r>
          </a:p>
          <a:p>
            <a:pPr algn="ctr">
              <a:lnSpc>
                <a:spcPct val="80000"/>
              </a:lnSpc>
            </a:pPr>
            <a:r>
              <a:rPr lang="en-US" sz="5400" kern="10" dirty="0" smtClean="0">
                <a:solidFill>
                  <a:srgbClr val="5B89C1"/>
                </a:solidFill>
                <a:latin typeface="Arial Rounded MT Bold"/>
              </a:rPr>
              <a:t>THOUGHTS</a:t>
            </a:r>
            <a:endParaRPr lang="en-US" sz="5400" kern="10" dirty="0">
              <a:solidFill>
                <a:srgbClr val="5B89C1"/>
              </a:solidFill>
              <a:latin typeface="Arial Rounded MT Bold"/>
            </a:endParaRPr>
          </a:p>
        </p:txBody>
      </p:sp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815341" y="3124200"/>
            <a:ext cx="76200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/>
              </a:rPr>
              <a:t>Today we’re learning that SELF-CONTROL =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546447" y="834527"/>
            <a:ext cx="1625894" cy="1470293"/>
            <a:chOff x="1874126" y="834527"/>
            <a:chExt cx="1625894" cy="1470293"/>
          </a:xfrm>
        </p:grpSpPr>
        <p:sp>
          <p:nvSpPr>
            <p:cNvPr id="24" name="Oval 23"/>
            <p:cNvSpPr/>
            <p:nvPr/>
          </p:nvSpPr>
          <p:spPr>
            <a:xfrm>
              <a:off x="1905000" y="834527"/>
              <a:ext cx="1540926" cy="1470293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874126" y="1342040"/>
              <a:ext cx="1625894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b="1" cap="none" spc="0" dirty="0" smtClean="0">
                  <a:ln w="1016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rPr>
                <a:t>THOUGHTS</a:t>
              </a:r>
              <a:endParaRPr lang="en-US" sz="2400" b="1" cap="none" spc="0" dirty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162" y="680098"/>
            <a:ext cx="2362200" cy="1731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81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28600" y="745731"/>
            <a:ext cx="494347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79000"/>
              </a:lnSpc>
              <a:spcAft>
                <a:spcPts val="0"/>
              </a:spcAft>
              <a:defRPr/>
            </a:pPr>
            <a:r>
              <a:rPr lang="en-US" altLang="en-US" sz="2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REVIEW from </a:t>
            </a:r>
            <a:br>
              <a:rPr lang="en-US" altLang="en-US" sz="2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en-US" sz="2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“BUILD” Series Lesson #1</a:t>
            </a:r>
            <a:br>
              <a:rPr lang="en-US" altLang="en-US" sz="2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Philippians 4:8</a:t>
            </a:r>
            <a:br>
              <a:rPr lang="en-US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Paraphrased by Dian Layton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838200" y="2133600"/>
            <a:ext cx="7467600" cy="314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b="1" dirty="0">
                <a:solidFill>
                  <a:srgbClr val="5B89C1"/>
                </a:solidFill>
              </a:rPr>
              <a:t>Philippians 4 verse 8: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b="1" dirty="0">
                <a:solidFill>
                  <a:srgbClr val="5B89C1"/>
                </a:solidFill>
              </a:rPr>
              <a:t>Whatever is TRUE and </a:t>
            </a:r>
            <a:r>
              <a:rPr lang="en-CA" b="1" dirty="0" smtClean="0">
                <a:solidFill>
                  <a:srgbClr val="5B89C1"/>
                </a:solidFill>
              </a:rPr>
              <a:t>HONORABLE</a:t>
            </a:r>
            <a:endParaRPr lang="en-US" b="1" dirty="0">
              <a:solidFill>
                <a:srgbClr val="5B89C1"/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b="1" dirty="0" smtClean="0">
                <a:solidFill>
                  <a:srgbClr val="5B89C1"/>
                </a:solidFill>
              </a:rPr>
              <a:t>Whatever </a:t>
            </a:r>
            <a:r>
              <a:rPr lang="en-CA" b="1" dirty="0">
                <a:solidFill>
                  <a:srgbClr val="5B89C1"/>
                </a:solidFill>
              </a:rPr>
              <a:t>is PURE and </a:t>
            </a:r>
            <a:r>
              <a:rPr lang="en-CA" b="1" dirty="0" smtClean="0">
                <a:solidFill>
                  <a:srgbClr val="5B89C1"/>
                </a:solidFill>
              </a:rPr>
              <a:t>RIGHT</a:t>
            </a:r>
            <a:endParaRPr lang="en-US" b="1" dirty="0">
              <a:solidFill>
                <a:srgbClr val="5B89C1"/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b="1" dirty="0">
                <a:solidFill>
                  <a:srgbClr val="5B89C1"/>
                </a:solidFill>
              </a:rPr>
              <a:t>Whatever is GOOD and </a:t>
            </a:r>
            <a:r>
              <a:rPr lang="en-CA" b="1" dirty="0" smtClean="0">
                <a:solidFill>
                  <a:srgbClr val="5B89C1"/>
                </a:solidFill>
              </a:rPr>
              <a:t>WORTHWHILE </a:t>
            </a:r>
            <a:r>
              <a:rPr lang="en-CA" b="1" dirty="0">
                <a:solidFill>
                  <a:srgbClr val="5B89C1"/>
                </a:solidFill>
              </a:rPr>
              <a:t>-</a:t>
            </a:r>
            <a:endParaRPr lang="en-US" b="1" dirty="0">
              <a:solidFill>
                <a:srgbClr val="5B89C1"/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b="1" dirty="0">
                <a:solidFill>
                  <a:srgbClr val="5B89C1"/>
                </a:solidFill>
              </a:rPr>
              <a:t>Keep those thoughts on your mind! Huh!</a:t>
            </a:r>
            <a:endParaRPr lang="en-US" b="1" dirty="0">
              <a:solidFill>
                <a:srgbClr val="5B89C1"/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b="1" dirty="0">
                <a:solidFill>
                  <a:srgbClr val="5B89C1"/>
                </a:solidFill>
              </a:rPr>
              <a:t>Keep those thoughts on your mind! Huh!</a:t>
            </a:r>
            <a:endParaRPr lang="en-US" b="1" dirty="0">
              <a:solidFill>
                <a:srgbClr val="5B89C1"/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en-CA" b="1" dirty="0">
                <a:solidFill>
                  <a:srgbClr val="5B89C1"/>
                </a:solidFill>
              </a:rPr>
              <a:t>Keep those thoughts on your mind!</a:t>
            </a:r>
            <a:endParaRPr lang="en-US" b="1" dirty="0">
              <a:solidFill>
                <a:srgbClr val="5B89C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04035" y="568183"/>
            <a:ext cx="3325564" cy="1344476"/>
            <a:chOff x="2237377" y="680098"/>
            <a:chExt cx="4110373" cy="1731178"/>
          </a:xfrm>
        </p:grpSpPr>
        <p:grpSp>
          <p:nvGrpSpPr>
            <p:cNvPr id="6" name="Group 5"/>
            <p:cNvGrpSpPr/>
            <p:nvPr/>
          </p:nvGrpSpPr>
          <p:grpSpPr>
            <a:xfrm>
              <a:off x="2237377" y="834527"/>
              <a:ext cx="1564197" cy="1470293"/>
              <a:chOff x="1890668" y="834527"/>
              <a:chExt cx="1564197" cy="1470293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1905000" y="834527"/>
                <a:ext cx="1540926" cy="147029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890668" y="1325393"/>
                <a:ext cx="1564197" cy="47556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b="1" cap="none" spc="0" dirty="0" smtClean="0">
                    <a:ln w="10160">
                      <a:solidFill>
                        <a:schemeClr val="bg1"/>
                      </a:solidFill>
                      <a:prstDash val="solid"/>
                    </a:ln>
                    <a:solidFill>
                      <a:schemeClr val="bg1"/>
                    </a:solidFill>
                    <a:effectLst>
                      <a:outerShdw blurRad="38100" dist="32000" dir="5400000" algn="tl">
                        <a:srgbClr val="000000">
                          <a:alpha val="30000"/>
                        </a:srgbClr>
                      </a:outerShdw>
                    </a:effectLst>
                    <a:latin typeface="+mn-lt"/>
                  </a:rPr>
                  <a:t>THOUGHTS</a:t>
                </a:r>
                <a:endParaRPr lang="en-US" b="1" cap="none" spc="0" dirty="0">
                  <a:ln w="1016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endParaRPr>
              </a:p>
            </p:txBody>
          </p:sp>
        </p:grp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5550" y="680098"/>
              <a:ext cx="2362200" cy="173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5866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85801" y="381000"/>
            <a:ext cx="42672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89000"/>
              </a:lnSpc>
              <a:spcAft>
                <a:spcPts val="0"/>
              </a:spcAft>
              <a:defRPr/>
            </a:pPr>
            <a:r>
              <a:rPr lang="en-US" altLang="en-US" b="1" dirty="0" smtClean="0">
                <a:solidFill>
                  <a:srgbClr val="F0573E"/>
                </a:solidFill>
              </a:rPr>
              <a:t/>
            </a:r>
            <a:br>
              <a:rPr lang="en-US" altLang="en-US" b="1" dirty="0" smtClean="0">
                <a:solidFill>
                  <a:srgbClr val="F0573E"/>
                </a:solidFill>
              </a:rPr>
            </a:br>
            <a:r>
              <a:rPr lang="en-US" alt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 Corinthians 10:5</a:t>
            </a:r>
            <a:br>
              <a:rPr lang="en-US" alt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Paraphrased by Dian Layton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914400" y="2337440"/>
            <a:ext cx="7467600" cy="314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sz="4000" i="1" dirty="0">
                <a:solidFill>
                  <a:srgbClr val="5B89C1"/>
                </a:solidFill>
              </a:rPr>
              <a:t>My thoughts are </a:t>
            </a:r>
            <a:endParaRPr lang="en-US" sz="4000" i="1" dirty="0" smtClean="0">
              <a:solidFill>
                <a:srgbClr val="5B89C1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sz="4000" i="1" dirty="0" smtClean="0">
                <a:solidFill>
                  <a:srgbClr val="5B89C1"/>
                </a:solidFill>
              </a:rPr>
              <a:t>OBEDIENT </a:t>
            </a:r>
            <a:r>
              <a:rPr lang="en-US" sz="4000" i="1" dirty="0">
                <a:solidFill>
                  <a:srgbClr val="5B89C1"/>
                </a:solidFill>
              </a:rPr>
              <a:t>to Christ! X2</a:t>
            </a:r>
            <a:endParaRPr lang="en-US" sz="4000" dirty="0">
              <a:solidFill>
                <a:srgbClr val="5B89C1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sz="4000" b="1" dirty="0">
                <a:solidFill>
                  <a:srgbClr val="5B89C1"/>
                </a:solidFill>
              </a:rPr>
              <a:t>Bring every thought into captivity 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3600" b="1" dirty="0">
                <a:solidFill>
                  <a:srgbClr val="5B89C1"/>
                </a:solidFill>
              </a:rPr>
              <a:t>Second Corinthians 10:5 </a:t>
            </a:r>
            <a:r>
              <a:rPr lang="en-US" sz="3600" b="1" dirty="0" smtClean="0">
                <a:solidFill>
                  <a:srgbClr val="5B89C1"/>
                </a:solidFill>
              </a:rPr>
              <a:t>make </a:t>
            </a:r>
            <a:r>
              <a:rPr lang="en-US" sz="3600" b="1" dirty="0">
                <a:solidFill>
                  <a:srgbClr val="5B89C1"/>
                </a:solidFill>
              </a:rPr>
              <a:t>it be </a:t>
            </a:r>
            <a:r>
              <a:rPr lang="en-US" sz="4000" b="1" dirty="0">
                <a:solidFill>
                  <a:srgbClr val="5B89C1"/>
                </a:solidFill>
              </a:rPr>
              <a:t>OBEDIENT to Christ</a:t>
            </a:r>
            <a:r>
              <a:rPr lang="en-US" sz="4000" b="1" dirty="0" smtClean="0">
                <a:solidFill>
                  <a:srgbClr val="5B89C1"/>
                </a:solidFill>
              </a:rPr>
              <a:t>!</a:t>
            </a:r>
          </a:p>
          <a:p>
            <a:pPr algn="ctr">
              <a:spcBef>
                <a:spcPts val="0"/>
              </a:spcBef>
              <a:buNone/>
            </a:pPr>
            <a:r>
              <a:rPr lang="en-US" sz="3600" i="1" dirty="0">
                <a:solidFill>
                  <a:srgbClr val="5B89C1"/>
                </a:solidFill>
              </a:rPr>
              <a:t>My thoughts </a:t>
            </a:r>
            <a:r>
              <a:rPr lang="en-US" sz="3600" i="1" dirty="0" smtClean="0">
                <a:solidFill>
                  <a:srgbClr val="5B89C1"/>
                </a:solidFill>
              </a:rPr>
              <a:t>are - OBEDIENT </a:t>
            </a:r>
            <a:r>
              <a:rPr lang="en-US" sz="3600" i="1" dirty="0">
                <a:solidFill>
                  <a:srgbClr val="5B89C1"/>
                </a:solidFill>
              </a:rPr>
              <a:t>to Christ! </a:t>
            </a:r>
            <a:endParaRPr lang="en-US" sz="3600" dirty="0">
              <a:solidFill>
                <a:srgbClr val="5B89C1"/>
              </a:solidFill>
            </a:endParaRPr>
          </a:p>
          <a:p>
            <a:pPr algn="ctr">
              <a:spcBef>
                <a:spcPts val="0"/>
              </a:spcBef>
              <a:buNone/>
            </a:pPr>
            <a:endParaRPr lang="en-US" sz="4000" b="1" dirty="0">
              <a:solidFill>
                <a:srgbClr val="0070C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04035" y="568183"/>
            <a:ext cx="3325564" cy="1344476"/>
            <a:chOff x="2237377" y="680098"/>
            <a:chExt cx="4110373" cy="1731178"/>
          </a:xfrm>
        </p:grpSpPr>
        <p:grpSp>
          <p:nvGrpSpPr>
            <p:cNvPr id="6" name="Group 5"/>
            <p:cNvGrpSpPr/>
            <p:nvPr/>
          </p:nvGrpSpPr>
          <p:grpSpPr>
            <a:xfrm>
              <a:off x="2237377" y="834527"/>
              <a:ext cx="1564197" cy="1470293"/>
              <a:chOff x="1890668" y="834527"/>
              <a:chExt cx="1564197" cy="1470293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1905000" y="834527"/>
                <a:ext cx="1540926" cy="1470293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890668" y="1325393"/>
                <a:ext cx="1564197" cy="47556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b="1" cap="none" spc="0" dirty="0" smtClean="0">
                    <a:ln w="10160">
                      <a:solidFill>
                        <a:schemeClr val="bg1"/>
                      </a:solidFill>
                      <a:prstDash val="solid"/>
                    </a:ln>
                    <a:solidFill>
                      <a:schemeClr val="bg1"/>
                    </a:solidFill>
                    <a:effectLst>
                      <a:outerShdw blurRad="38100" dist="32000" dir="5400000" algn="tl">
                        <a:srgbClr val="000000">
                          <a:alpha val="30000"/>
                        </a:srgbClr>
                      </a:outerShdw>
                    </a:effectLst>
                    <a:latin typeface="+mn-lt"/>
                  </a:rPr>
                  <a:t>THOUGHTS</a:t>
                </a:r>
                <a:endParaRPr lang="en-US" b="1" cap="none" spc="0" dirty="0">
                  <a:ln w="1016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+mn-lt"/>
                </a:endParaRPr>
              </a:p>
            </p:txBody>
          </p:sp>
        </p:grp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5550" y="680098"/>
              <a:ext cx="2362200" cy="1731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546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1828800" y="3629621"/>
            <a:ext cx="7315200" cy="1755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defRPr/>
            </a:pPr>
            <a:r>
              <a:rPr lang="en-US" sz="6600" dirty="0" smtClean="0">
                <a:ln w="12700">
                  <a:noFill/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ill Sans MT" panose="020B0502020104020203" pitchFamily="34" charset="0"/>
              </a:rPr>
              <a:t>Creative Teachings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“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Sherlock Thought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Collector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”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Calibri"/>
                <a:cs typeface="Times New Roman"/>
              </a:rPr>
              <a:t>Skit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&amp;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56871" y="5211948"/>
            <a:ext cx="6459058" cy="859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“Control Your Thoughts!”</a:t>
            </a:r>
          </a:p>
          <a:p>
            <a:pPr marL="0" marR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Illustrated Sermon</a:t>
            </a:r>
          </a:p>
        </p:txBody>
      </p:sp>
      <p:sp>
        <p:nvSpPr>
          <p:cNvPr id="59" name="Rectangle 58"/>
          <p:cNvSpPr/>
          <p:nvPr/>
        </p:nvSpPr>
        <p:spPr>
          <a:xfrm>
            <a:off x="0" y="6019800"/>
            <a:ext cx="9144000" cy="849775"/>
          </a:xfrm>
          <a:prstGeom prst="rect">
            <a:avLst/>
          </a:prstGeom>
          <a:solidFill>
            <a:schemeClr val="bg1">
              <a:lumMod val="50000"/>
            </a:schemeClr>
          </a:solidFill>
          <a:ln w="762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76200" y="76200"/>
            <a:ext cx="2180671" cy="5842685"/>
            <a:chOff x="76200" y="154458"/>
            <a:chExt cx="3908854" cy="5865342"/>
          </a:xfrm>
        </p:grpSpPr>
        <p:grpSp>
          <p:nvGrpSpPr>
            <p:cNvPr id="25" name="Group 24"/>
            <p:cNvGrpSpPr/>
            <p:nvPr/>
          </p:nvGrpSpPr>
          <p:grpSpPr>
            <a:xfrm>
              <a:off x="76200" y="154458"/>
              <a:ext cx="3908854" cy="5865342"/>
              <a:chOff x="76200" y="445121"/>
              <a:chExt cx="4958017" cy="5511095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1316378" y="4187244"/>
                <a:ext cx="3008453" cy="838200"/>
                <a:chOff x="1369910" y="4187244"/>
                <a:chExt cx="3008453" cy="838200"/>
              </a:xfrm>
            </p:grpSpPr>
            <p:sp>
              <p:nvSpPr>
                <p:cNvPr id="42" name="Rounded Rectangle 41"/>
                <p:cNvSpPr/>
                <p:nvPr/>
              </p:nvSpPr>
              <p:spPr>
                <a:xfrm>
                  <a:off x="1369910" y="4187244"/>
                  <a:ext cx="1752599" cy="838200"/>
                </a:xfrm>
                <a:prstGeom prst="roundRect">
                  <a:avLst/>
                </a:prstGeom>
                <a:solidFill>
                  <a:srgbClr val="FFD243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ounded Rectangle 42"/>
                <p:cNvSpPr/>
                <p:nvPr/>
              </p:nvSpPr>
              <p:spPr>
                <a:xfrm>
                  <a:off x="3281082" y="4187244"/>
                  <a:ext cx="1097281" cy="838200"/>
                </a:xfrm>
                <a:prstGeom prst="roundRect">
                  <a:avLst/>
                </a:prstGeom>
                <a:solidFill>
                  <a:srgbClr val="5B89C1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1" name="Rounded Rectangle 30"/>
              <p:cNvSpPr/>
              <p:nvPr/>
            </p:nvSpPr>
            <p:spPr>
              <a:xfrm>
                <a:off x="76200" y="3223370"/>
                <a:ext cx="1752600" cy="838200"/>
              </a:xfrm>
              <a:prstGeom prst="roundRect">
                <a:avLst/>
              </a:prstGeom>
              <a:solidFill>
                <a:srgbClr val="5B89C1"/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76200" y="5118016"/>
                <a:ext cx="4958017" cy="838200"/>
                <a:chOff x="152400" y="5118016"/>
                <a:chExt cx="4958017" cy="838200"/>
              </a:xfrm>
            </p:grpSpPr>
            <p:sp>
              <p:nvSpPr>
                <p:cNvPr id="39" name="Rounded Rectangle 38"/>
                <p:cNvSpPr/>
                <p:nvPr/>
              </p:nvSpPr>
              <p:spPr>
                <a:xfrm>
                  <a:off x="2097138" y="5118016"/>
                  <a:ext cx="1752600" cy="838200"/>
                </a:xfrm>
                <a:prstGeom prst="roundRect">
                  <a:avLst/>
                </a:prstGeom>
                <a:solidFill>
                  <a:srgbClr val="8A8A8A">
                    <a:alpha val="80000"/>
                  </a:srgbClr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ounded Rectangle 39"/>
                <p:cNvSpPr/>
                <p:nvPr/>
              </p:nvSpPr>
              <p:spPr>
                <a:xfrm>
                  <a:off x="152400" y="5118016"/>
                  <a:ext cx="1752600" cy="838200"/>
                </a:xfrm>
                <a:prstGeom prst="roundRect">
                  <a:avLst/>
                </a:prstGeom>
                <a:solidFill>
                  <a:srgbClr val="FF3B3B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ounded Rectangle 40"/>
                <p:cNvSpPr/>
                <p:nvPr/>
              </p:nvSpPr>
              <p:spPr>
                <a:xfrm>
                  <a:off x="4013136" y="5118016"/>
                  <a:ext cx="1097281" cy="838200"/>
                </a:xfrm>
                <a:prstGeom prst="roundRect">
                  <a:avLst/>
                </a:prstGeom>
                <a:solidFill>
                  <a:srgbClr val="FF3B3B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76200" y="445121"/>
                <a:ext cx="3015441" cy="2670404"/>
                <a:chOff x="76200" y="445121"/>
                <a:chExt cx="3015441" cy="2670404"/>
              </a:xfrm>
            </p:grpSpPr>
            <p:sp>
              <p:nvSpPr>
                <p:cNvPr id="34" name="Rounded Rectangle 33"/>
                <p:cNvSpPr/>
                <p:nvPr/>
              </p:nvSpPr>
              <p:spPr>
                <a:xfrm>
                  <a:off x="76200" y="1375833"/>
                  <a:ext cx="1097279" cy="838200"/>
                </a:xfrm>
                <a:prstGeom prst="roundRect">
                  <a:avLst/>
                </a:prstGeom>
                <a:solidFill>
                  <a:srgbClr val="FF3B3B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ounded Rectangle 34"/>
                <p:cNvSpPr/>
                <p:nvPr/>
              </p:nvSpPr>
              <p:spPr>
                <a:xfrm>
                  <a:off x="1339042" y="2277325"/>
                  <a:ext cx="1752599" cy="838200"/>
                </a:xfrm>
                <a:prstGeom prst="roundRect">
                  <a:avLst/>
                </a:prstGeom>
                <a:solidFill>
                  <a:srgbClr val="8A8A8A">
                    <a:alpha val="80000"/>
                  </a:srgbClr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ounded Rectangle 36"/>
                <p:cNvSpPr/>
                <p:nvPr/>
              </p:nvSpPr>
              <p:spPr>
                <a:xfrm>
                  <a:off x="76200" y="445121"/>
                  <a:ext cx="1733115" cy="838200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ounded Rectangle 37"/>
                <p:cNvSpPr/>
                <p:nvPr/>
              </p:nvSpPr>
              <p:spPr>
                <a:xfrm>
                  <a:off x="1339043" y="1375833"/>
                  <a:ext cx="1097279" cy="838200"/>
                </a:xfrm>
                <a:prstGeom prst="roundRect">
                  <a:avLst/>
                </a:prstGeom>
                <a:solidFill>
                  <a:srgbClr val="FFD243"/>
                </a:solidFill>
                <a:ln w="57150"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6" name="Group 25"/>
            <p:cNvGrpSpPr/>
            <p:nvPr/>
          </p:nvGrpSpPr>
          <p:grpSpPr>
            <a:xfrm>
              <a:off x="76200" y="2144189"/>
              <a:ext cx="2842895" cy="2858070"/>
              <a:chOff x="76200" y="2144189"/>
              <a:chExt cx="2842895" cy="285807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76200" y="2144189"/>
                <a:ext cx="865085" cy="838200"/>
              </a:xfrm>
              <a:prstGeom prst="roundRect">
                <a:avLst/>
              </a:prstGeom>
              <a:solidFill>
                <a:srgbClr val="247E42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1572343" y="3111289"/>
                <a:ext cx="1346752" cy="896112"/>
              </a:xfrm>
              <a:prstGeom prst="roundRect">
                <a:avLst/>
              </a:prstGeom>
              <a:solidFill>
                <a:srgbClr val="247E42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76200" y="4164059"/>
                <a:ext cx="865085" cy="838200"/>
              </a:xfrm>
              <a:prstGeom prst="roundRect">
                <a:avLst/>
              </a:prstGeom>
              <a:solidFill>
                <a:srgbClr val="247E42">
                  <a:alpha val="80000"/>
                </a:srgbClr>
              </a:solidFill>
              <a:ln w="57150"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270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1779" y="1524000"/>
            <a:ext cx="861060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Today you can say “yes” to God.  “Yes,” I believe in Jesus;  “Yes, I want to give my life to Him. “ </a:t>
            </a:r>
          </a:p>
          <a:p>
            <a:pPr algn="ctr"/>
            <a:r>
              <a:rPr lang="en-US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When you do that, the Bible says that you are </a:t>
            </a:r>
          </a:p>
          <a:p>
            <a:pPr algn="ctr"/>
            <a:r>
              <a:rPr lang="en-US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“</a:t>
            </a:r>
            <a:r>
              <a:rPr lang="en-US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born again” </a:t>
            </a:r>
            <a:r>
              <a:rPr lang="en-US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into </a:t>
            </a:r>
            <a:r>
              <a:rPr lang="en-US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God’s family. </a:t>
            </a:r>
            <a:r>
              <a:rPr lang="en-US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 </a:t>
            </a:r>
          </a:p>
          <a:p>
            <a:pPr algn="ctr"/>
            <a:r>
              <a:rPr lang="en-US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You become a </a:t>
            </a:r>
            <a:r>
              <a:rPr lang="en-US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Christian; </a:t>
            </a:r>
            <a:endParaRPr lang="en-US" alt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Gill Sans MT" panose="020B0502020104020203" pitchFamily="34" charset="0"/>
            </a:endParaRPr>
          </a:p>
          <a:p>
            <a:pPr algn="ctr"/>
            <a:r>
              <a:rPr lang="en-US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you become part </a:t>
            </a:r>
            <a:r>
              <a:rPr lang="en-US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of God’s </a:t>
            </a:r>
            <a:r>
              <a:rPr lang="en-US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Church, His “Building!” </a:t>
            </a:r>
          </a:p>
          <a:p>
            <a:pPr algn="ctr"/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Let’s pray.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2500" y="5736703"/>
            <a:ext cx="8898971" cy="838200"/>
            <a:chOff x="32795" y="5943600"/>
            <a:chExt cx="9035005" cy="838200"/>
          </a:xfrm>
        </p:grpSpPr>
        <p:sp>
          <p:nvSpPr>
            <p:cNvPr id="4" name="Rounded Rectangle 3"/>
            <p:cNvSpPr/>
            <p:nvPr/>
          </p:nvSpPr>
          <p:spPr>
            <a:xfrm>
              <a:off x="3076821" y="5943600"/>
              <a:ext cx="1752600" cy="838200"/>
            </a:xfrm>
            <a:prstGeom prst="roundRect">
              <a:avLst/>
            </a:prstGeom>
            <a:solidFill>
              <a:srgbClr val="247E42">
                <a:alpha val="87451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315200" y="5943600"/>
              <a:ext cx="1752600" cy="838200"/>
            </a:xfrm>
            <a:prstGeom prst="roundRect">
              <a:avLst/>
            </a:prstGeom>
            <a:solidFill>
              <a:srgbClr val="FF2525"/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2795" y="5943600"/>
              <a:ext cx="1752600" cy="838200"/>
            </a:xfrm>
            <a:prstGeom prst="roundRect">
              <a:avLst/>
            </a:prstGeom>
            <a:solidFill>
              <a:srgbClr val="3973AD">
                <a:alpha val="83922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926494" y="5943600"/>
              <a:ext cx="1097280" cy="838200"/>
            </a:xfrm>
            <a:prstGeom prst="roundRect">
              <a:avLst/>
            </a:prstGeom>
            <a:solidFill>
              <a:schemeClr val="bg1">
                <a:lumMod val="50000"/>
                <a:alpha val="80000"/>
              </a:scheme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120847" y="5943600"/>
              <a:ext cx="1097280" cy="838200"/>
            </a:xfrm>
            <a:prstGeom prst="roundRect">
              <a:avLst/>
            </a:prstGeom>
            <a:solidFill>
              <a:srgbClr val="3973AD">
                <a:alpha val="83922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882468" y="5943600"/>
              <a:ext cx="1097280" cy="838200"/>
            </a:xfrm>
            <a:prstGeom prst="roundRect">
              <a:avLst/>
            </a:prstGeom>
            <a:solidFill>
              <a:srgbClr val="FFD243">
                <a:alpha val="80000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2501" y="4855097"/>
            <a:ext cx="8853251" cy="838200"/>
            <a:chOff x="168829" y="4876800"/>
            <a:chExt cx="8853251" cy="838200"/>
          </a:xfrm>
        </p:grpSpPr>
        <p:sp>
          <p:nvSpPr>
            <p:cNvPr id="6" name="Rounded Rectangle 5"/>
            <p:cNvSpPr/>
            <p:nvPr/>
          </p:nvSpPr>
          <p:spPr>
            <a:xfrm>
              <a:off x="4291304" y="4876800"/>
              <a:ext cx="1752600" cy="838200"/>
            </a:xfrm>
            <a:prstGeom prst="roundRect">
              <a:avLst/>
            </a:prstGeom>
            <a:solidFill>
              <a:srgbClr val="FFD243">
                <a:alpha val="80000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330258" y="4876800"/>
              <a:ext cx="1097280" cy="838200"/>
            </a:xfrm>
            <a:prstGeom prst="roundRect">
              <a:avLst/>
            </a:prstGeom>
            <a:solidFill>
              <a:srgbClr val="247E42">
                <a:alpha val="87451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108053" y="4876800"/>
              <a:ext cx="1752600" cy="838200"/>
            </a:xfrm>
            <a:prstGeom prst="roundRect">
              <a:avLst/>
            </a:prstGeom>
            <a:solidFill>
              <a:srgbClr val="247E42">
                <a:alpha val="87451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7924800" y="4876800"/>
              <a:ext cx="1097280" cy="838200"/>
            </a:xfrm>
            <a:prstGeom prst="roundRect">
              <a:avLst/>
            </a:prstGeom>
            <a:solidFill>
              <a:srgbClr val="3973AD">
                <a:alpha val="83922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68829" y="4876800"/>
              <a:ext cx="1097280" cy="838200"/>
            </a:xfrm>
            <a:prstGeom prst="roundRect">
              <a:avLst/>
            </a:prstGeom>
            <a:solidFill>
              <a:schemeClr val="bg1">
                <a:lumMod val="50000"/>
                <a:alpha val="80000"/>
              </a:scheme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2491687" y="4876800"/>
              <a:ext cx="1735468" cy="838200"/>
            </a:xfrm>
            <a:prstGeom prst="roundRect">
              <a:avLst/>
            </a:prstGeom>
            <a:solidFill>
              <a:srgbClr val="FF2525"/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4" name="Group 1023"/>
          <p:cNvGrpSpPr/>
          <p:nvPr/>
        </p:nvGrpSpPr>
        <p:grpSpPr>
          <a:xfrm>
            <a:off x="121516" y="307693"/>
            <a:ext cx="8903304" cy="6109720"/>
            <a:chOff x="121516" y="307693"/>
            <a:chExt cx="8903304" cy="6109720"/>
          </a:xfrm>
        </p:grpSpPr>
        <p:sp>
          <p:nvSpPr>
            <p:cNvPr id="22" name="Rounded Rectangle 21"/>
            <p:cNvSpPr/>
            <p:nvPr/>
          </p:nvSpPr>
          <p:spPr>
            <a:xfrm>
              <a:off x="4279474" y="307693"/>
              <a:ext cx="1752600" cy="838200"/>
            </a:xfrm>
            <a:prstGeom prst="roundRect">
              <a:avLst/>
            </a:prstGeom>
            <a:solidFill>
              <a:schemeClr val="bg1">
                <a:lumMod val="65000"/>
                <a:alpha val="80000"/>
              </a:scheme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102340" y="307693"/>
              <a:ext cx="1752600" cy="838200"/>
            </a:xfrm>
            <a:prstGeom prst="roundRect">
              <a:avLst/>
            </a:prstGeom>
            <a:solidFill>
              <a:srgbClr val="FF2525">
                <a:alpha val="87451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7925204" y="307693"/>
              <a:ext cx="1097280" cy="838200"/>
            </a:xfrm>
            <a:prstGeom prst="roundRect">
              <a:avLst/>
            </a:prstGeom>
            <a:solidFill>
              <a:srgbClr val="3973AD">
                <a:alpha val="83922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21516" y="307693"/>
              <a:ext cx="1097280" cy="838200"/>
            </a:xfrm>
            <a:prstGeom prst="roundRect">
              <a:avLst/>
            </a:prstGeom>
            <a:solidFill>
              <a:srgbClr val="247E42">
                <a:alpha val="80000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2456608" y="307693"/>
              <a:ext cx="1752600" cy="838200"/>
            </a:xfrm>
            <a:prstGeom prst="roundRect">
              <a:avLst/>
            </a:prstGeom>
            <a:solidFill>
              <a:srgbClr val="FFD243">
                <a:alpha val="80000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1289062" y="307693"/>
              <a:ext cx="1097280" cy="838200"/>
            </a:xfrm>
            <a:prstGeom prst="roundRect">
              <a:avLst/>
            </a:prstGeom>
            <a:solidFill>
              <a:srgbClr val="3973AD">
                <a:alpha val="83922"/>
              </a:srgbClr>
            </a:solidFill>
            <a:ln w="57150"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53000" y="5863415"/>
              <a:ext cx="4071820" cy="553998"/>
            </a:xfrm>
            <a:prstGeom prst="rect">
              <a:avLst/>
            </a:prstGeom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>
              <a:spAutoFit/>
            </a:bodyPr>
            <a:lstStyle/>
            <a:p>
              <a:r>
                <a:rPr lang="en-US" sz="3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ill Sans MT" panose="020B0502020104020203" pitchFamily="34" charset="0"/>
                </a:rPr>
                <a:t>FIRM FOUNDATION</a:t>
              </a:r>
              <a:endPara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872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97106" y="1003518"/>
            <a:ext cx="3722494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Maiandra GD" panose="020E0502030308020204" pitchFamily="34" charset="0"/>
              </a:rPr>
              <a:t>Choosing </a:t>
            </a:r>
          </a:p>
          <a:p>
            <a:pPr algn="ctr"/>
            <a:r>
              <a:rPr lang="en-US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Maiandra GD" panose="020E0502030308020204" pitchFamily="34" charset="0"/>
              </a:rPr>
              <a:t>GOOD THOUGHTS</a:t>
            </a:r>
          </a:p>
          <a:p>
            <a:pPr algn="ctr"/>
            <a:r>
              <a:rPr lang="en-US" sz="2800" b="1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Maiandra GD" panose="020E0502030308020204" pitchFamily="34" charset="0"/>
              </a:rPr>
              <a:t>i</a:t>
            </a:r>
            <a:r>
              <a:rPr lang="en-US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Maiandra GD" panose="020E0502030308020204" pitchFamily="34" charset="0"/>
              </a:rPr>
              <a:t>s a KEY to</a:t>
            </a:r>
          </a:p>
          <a:p>
            <a:pPr algn="ctr"/>
            <a:r>
              <a:rPr lang="en-US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Maiandra GD" panose="020E0502030308020204" pitchFamily="34" charset="0"/>
              </a:rPr>
              <a:t>BUILDING a great life!</a:t>
            </a:r>
            <a:endParaRPr lang="en-US" sz="28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Maiandra GD" panose="020E0502030308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219200" y="990600"/>
            <a:ext cx="6718940" cy="5105400"/>
            <a:chOff x="1219200" y="990600"/>
            <a:chExt cx="6718940" cy="5105400"/>
          </a:xfrm>
        </p:grpSpPr>
        <p:grpSp>
          <p:nvGrpSpPr>
            <p:cNvPr id="3" name="Group 2"/>
            <p:cNvGrpSpPr/>
            <p:nvPr/>
          </p:nvGrpSpPr>
          <p:grpSpPr>
            <a:xfrm>
              <a:off x="1219200" y="990600"/>
              <a:ext cx="6718940" cy="5105400"/>
              <a:chOff x="1219200" y="762000"/>
              <a:chExt cx="6718940" cy="510540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239817" y="762000"/>
                <a:ext cx="3698323" cy="4259900"/>
                <a:chOff x="4239817" y="762000"/>
                <a:chExt cx="3698323" cy="4259900"/>
              </a:xfrm>
            </p:grpSpPr>
            <p:pic>
              <p:nvPicPr>
                <p:cNvPr id="9" name="Picture 8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7988152">
                  <a:off x="4072375" y="1366449"/>
                  <a:ext cx="3572911" cy="2364014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7" name="Picture 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8541724">
                  <a:off x="4266195" y="1805349"/>
                  <a:ext cx="3574572" cy="2486021"/>
                </a:xfrm>
                <a:prstGeom prst="rect">
                  <a:avLst/>
                </a:prstGeom>
                <a:noFill/>
                <a:ln w="9525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6" name="Picture 6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97128">
                  <a:off x="4297843" y="2153711"/>
                  <a:ext cx="3586761" cy="2359676"/>
                </a:xfrm>
                <a:prstGeom prst="rect">
                  <a:avLst/>
                </a:prstGeom>
                <a:noFill/>
                <a:ln w="28575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5" name="Picture 5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732822">
                  <a:off x="4283113" y="2402962"/>
                  <a:ext cx="3655027" cy="2377841"/>
                </a:xfrm>
                <a:prstGeom prst="rect">
                  <a:avLst/>
                </a:prstGeom>
                <a:noFill/>
                <a:ln w="28575">
                  <a:solidFill>
                    <a:schemeClr val="bg1">
                      <a:lumMod val="50000"/>
                    </a:schemeClr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grpSp>
              <p:nvGrpSpPr>
                <p:cNvPr id="14" name="Group 13"/>
                <p:cNvGrpSpPr/>
                <p:nvPr/>
              </p:nvGrpSpPr>
              <p:grpSpPr>
                <a:xfrm>
                  <a:off x="4239817" y="2737406"/>
                  <a:ext cx="3587718" cy="2284494"/>
                  <a:chOff x="3325417" y="3309092"/>
                  <a:chExt cx="3587718" cy="2284494"/>
                </a:xfrm>
              </p:grpSpPr>
              <p:pic>
                <p:nvPicPr>
                  <p:cNvPr id="4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20281563">
                    <a:off x="3325417" y="3309092"/>
                    <a:ext cx="3587718" cy="2284494"/>
                  </a:xfrm>
                  <a:prstGeom prst="rect">
                    <a:avLst/>
                  </a:prstGeom>
                  <a:noFill/>
                  <a:ln w="28575">
                    <a:solidFill>
                      <a:schemeClr val="bg1">
                        <a:lumMod val="50000"/>
                      </a:schemeClr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sp>
                <p:nvSpPr>
                  <p:cNvPr id="13" name="Oval 12"/>
                  <p:cNvSpPr/>
                  <p:nvPr/>
                </p:nvSpPr>
                <p:spPr>
                  <a:xfrm>
                    <a:off x="3352800" y="4301577"/>
                    <a:ext cx="381000" cy="346623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pic>
            <p:nvPicPr>
              <p:cNvPr id="11" name="Picture 2" descr="Key Ring, Key, Tag, Label, Plain, Black"/>
              <p:cNvPicPr>
                <a:picLocks noChangeAspect="1" noChangeArrowheads="1"/>
              </p:cNvPicPr>
              <p:nvPr/>
            </p:nvPicPr>
            <p:blipFill>
              <a:blip r:embed="rId8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9200" y="3344514"/>
                <a:ext cx="3352800" cy="25228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06054">
              <a:off x="1640078" y="4610745"/>
              <a:ext cx="1815196" cy="722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41441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11836</TotalTime>
  <Words>546</Words>
  <Application>Microsoft Office PowerPoint</Application>
  <PresentationFormat>On-screen Show (4:3)</PresentationFormat>
  <Paragraphs>106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REVIEW from  “BUILD” Series Lesson #1 Philippians 4:8 Paraphrased by Dian Layton</vt:lpstr>
      <vt:lpstr> 2 Corinthians 10:5 Paraphrased by Dian Layton</vt:lpstr>
      <vt:lpstr>PowerPoint Presentation</vt:lpstr>
      <vt:lpstr>PowerPoint Presentation</vt:lpstr>
      <vt:lpstr>PowerPoint Presentation</vt:lpstr>
      <vt:lpstr>PowerPoint Presentation</vt:lpstr>
    </vt:vector>
  </TitlesOfParts>
  <Company>Word of Life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iBELIEVE Curriculum</dc:title>
  <dc:creator>Dian Layton</dc:creator>
  <cp:lastModifiedBy>Dian Layton</cp:lastModifiedBy>
  <cp:revision>338</cp:revision>
  <dcterms:created xsi:type="dcterms:W3CDTF">2006-05-28T14:49:02Z</dcterms:created>
  <dcterms:modified xsi:type="dcterms:W3CDTF">2018-05-07T22:17:10Z</dcterms:modified>
</cp:coreProperties>
</file>